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1pPr>
    <a:lvl2pPr marL="0" marR="0" indent="3429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2pPr>
    <a:lvl3pPr marL="0" marR="0" indent="685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3pPr>
    <a:lvl4pPr marL="0" marR="0" indent="10287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4pPr>
    <a:lvl5pPr marL="0" marR="0" indent="1371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5pPr>
    <a:lvl6pPr marL="0" marR="0" indent="17145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6pPr>
    <a:lvl7pPr marL="0" marR="0" indent="20574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7pPr>
    <a:lvl8pPr marL="0" marR="0" indent="24003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8pPr>
    <a:lvl9pPr marL="0" marR="0" indent="2743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Line"/>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2" name="Title Text"/>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Title Text</a:t>
            </a:r>
          </a:p>
        </p:txBody>
      </p:sp>
      <p:sp>
        <p:nvSpPr>
          <p:cNvPr id="13" name="Body Level One…"/>
          <p:cNvSpPr txBox="1"/>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i="1" sz="4800">
                <a:solidFill>
                  <a:srgbClr val="747676"/>
                </a:solidFill>
              </a:defRPr>
            </a:lvl1pPr>
            <a:lvl2pPr marL="0" indent="0" algn="ctr">
              <a:lnSpc>
                <a:spcPct val="70000"/>
              </a:lnSpc>
              <a:spcBef>
                <a:spcPts val="0"/>
              </a:spcBef>
              <a:buSzTx/>
              <a:buFontTx/>
              <a:buNone/>
              <a:defRPr i="1" sz="4800">
                <a:solidFill>
                  <a:srgbClr val="747676"/>
                </a:solidFill>
              </a:defRPr>
            </a:lvl2pPr>
            <a:lvl3pPr marL="0" indent="0" algn="ctr">
              <a:lnSpc>
                <a:spcPct val="70000"/>
              </a:lnSpc>
              <a:spcBef>
                <a:spcPts val="0"/>
              </a:spcBef>
              <a:buSzTx/>
              <a:buFontTx/>
              <a:buNone/>
              <a:defRPr i="1" sz="4800">
                <a:solidFill>
                  <a:srgbClr val="747676"/>
                </a:solidFill>
              </a:defRPr>
            </a:lvl3pPr>
            <a:lvl4pPr marL="0" indent="0" algn="ctr">
              <a:lnSpc>
                <a:spcPct val="70000"/>
              </a:lnSpc>
              <a:spcBef>
                <a:spcPts val="0"/>
              </a:spcBef>
              <a:buSzTx/>
              <a:buFontTx/>
              <a:buNone/>
              <a:defRPr i="1" sz="4800">
                <a:solidFill>
                  <a:srgbClr val="747676"/>
                </a:solidFill>
              </a:defRPr>
            </a:lvl4pPr>
            <a:lvl5pPr marL="0" indent="0" algn="ctr">
              <a:lnSpc>
                <a:spcPct val="70000"/>
              </a:lnSpc>
              <a:spcBef>
                <a:spcPts val="0"/>
              </a:spcBef>
              <a:buSzTx/>
              <a:buFontTx/>
              <a:buNone/>
              <a:defRPr i="1" sz="48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12088552"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21000">
                <a:solidFill>
                  <a:srgbClr val="E4E4E4"/>
                </a:solidFill>
                <a:latin typeface="Baskerville"/>
                <a:ea typeface="Baskerville"/>
                <a:cs typeface="Baskerville"/>
                <a:sym typeface="Baskerville"/>
              </a:defRPr>
            </a:lvl1pPr>
          </a:lstStyle>
          <a:p>
            <a:pPr/>
            <a:r>
              <a:t>“</a:t>
            </a:r>
          </a:p>
        </p:txBody>
      </p:sp>
      <p:sp>
        <p:nvSpPr>
          <p:cNvPr id="102" name="Type a quote here."/>
          <p:cNvSpPr txBox="1"/>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pPr/>
            <a:r>
              <a:t>Type a quote here.</a:t>
            </a:r>
          </a:p>
        </p:txBody>
      </p:sp>
      <p:sp>
        <p:nvSpPr>
          <p:cNvPr id="103" name="-Johnny Appleseed"/>
          <p:cNvSpPr txBox="1"/>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i="1" sz="4800">
                <a:solidFill>
                  <a:srgbClr val="6B6D6D"/>
                </a:solidFill>
              </a:defRPr>
            </a:lvl1pPr>
          </a:lstStyle>
          <a:p>
            <a:pPr/>
            <a:r>
              <a:t>-Johnny Appleseed</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1" name="118295074_2675x2907.jpeg"/>
          <p:cNvSpPr/>
          <p:nvPr>
            <p:ph type="pic" idx="13"/>
          </p:nvPr>
        </p:nvSpPr>
        <p:spPr>
          <a:xfrm>
            <a:off x="-63500" y="-139700"/>
            <a:ext cx="13144500" cy="14280952"/>
          </a:xfrm>
          <a:prstGeom prst="rect">
            <a:avLst/>
          </a:prstGeom>
        </p:spPr>
        <p:txBody>
          <a:bodyPr lIns="91439" tIns="45719" rIns="91439" bIns="45719">
            <a:noAutofit/>
          </a:bodyPr>
          <a:lstStyle/>
          <a:p>
            <a:pPr/>
          </a:p>
        </p:txBody>
      </p:sp>
      <p:sp>
        <p:nvSpPr>
          <p:cNvPr id="112"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1" name="118295074_2675x2907.jpeg"/>
          <p:cNvSpPr/>
          <p:nvPr>
            <p:ph type="pic" idx="13"/>
          </p:nvPr>
        </p:nvSpPr>
        <p:spPr>
          <a:xfrm>
            <a:off x="-25400" y="-1130300"/>
            <a:ext cx="13045441" cy="14173329"/>
          </a:xfrm>
          <a:prstGeom prst="rect">
            <a:avLst/>
          </a:prstGeom>
        </p:spPr>
        <p:txBody>
          <a:bodyPr lIns="91439" tIns="45719" rIns="91439" bIns="45719">
            <a:noAutofit/>
          </a:bodyPr>
          <a:lstStyle/>
          <a:p>
            <a:pPr/>
          </a:p>
        </p:txBody>
      </p:sp>
      <p:sp>
        <p:nvSpPr>
          <p:cNvPr id="22" name="Rectangle"/>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p>
        </p:txBody>
      </p:sp>
      <p:sp>
        <p:nvSpPr>
          <p:cNvPr id="23" name="Line"/>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pPr/>
            <a:r>
              <a:t>Title Text</a:t>
            </a:r>
          </a:p>
        </p:txBody>
      </p:sp>
      <p:sp>
        <p:nvSpPr>
          <p:cNvPr id="25" name="Body Level One…"/>
          <p:cNvSpPr txBox="1"/>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0" algn="r">
              <a:lnSpc>
                <a:spcPct val="70000"/>
              </a:lnSpc>
              <a:spcBef>
                <a:spcPts val="600"/>
              </a:spcBef>
              <a:buSzTx/>
              <a:buFontTx/>
              <a:buNone/>
              <a:defRPr i="1" sz="4800">
                <a:solidFill>
                  <a:srgbClr val="747676"/>
                </a:solidFill>
              </a:defRPr>
            </a:lvl2pPr>
            <a:lvl3pPr marL="0" indent="0" algn="r">
              <a:lnSpc>
                <a:spcPct val="70000"/>
              </a:lnSpc>
              <a:spcBef>
                <a:spcPts val="600"/>
              </a:spcBef>
              <a:buSzTx/>
              <a:buFontTx/>
              <a:buNone/>
              <a:defRPr i="1" sz="4800">
                <a:solidFill>
                  <a:srgbClr val="747676"/>
                </a:solidFill>
              </a:defRPr>
            </a:lvl3pPr>
            <a:lvl4pPr marL="0" indent="0" algn="r">
              <a:lnSpc>
                <a:spcPct val="70000"/>
              </a:lnSpc>
              <a:spcBef>
                <a:spcPts val="600"/>
              </a:spcBef>
              <a:buSzTx/>
              <a:buFontTx/>
              <a:buNone/>
              <a:defRPr i="1" sz="4800">
                <a:solidFill>
                  <a:srgbClr val="747676"/>
                </a:solidFill>
              </a:defRPr>
            </a:lvl4pPr>
            <a:lvl5pPr marL="0" indent="0" algn="r">
              <a:lnSpc>
                <a:spcPct val="70000"/>
              </a:lnSpc>
              <a:spcBef>
                <a:spcPts val="600"/>
              </a:spcBef>
              <a:buSzTx/>
              <a:buFontTx/>
              <a:buNone/>
              <a:defRPr i="1" sz="48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Title Text</a:t>
            </a:r>
          </a:p>
        </p:txBody>
      </p:sp>
      <p:sp>
        <p:nvSpPr>
          <p:cNvPr id="34" name="Slide Number"/>
          <p:cNvSpPr txBox="1"/>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41" name="182429520_1646x1646.jpeg"/>
          <p:cNvSpPr/>
          <p:nvPr>
            <p:ph type="pic" idx="13"/>
          </p:nvPr>
        </p:nvSpPr>
        <p:spPr>
          <a:xfrm>
            <a:off x="4191000" y="-12700"/>
            <a:ext cx="9779000" cy="9779000"/>
          </a:xfrm>
          <a:prstGeom prst="rect">
            <a:avLst/>
          </a:prstGeom>
        </p:spPr>
        <p:txBody>
          <a:bodyPr lIns="91439" tIns="45719" rIns="91439" bIns="45719">
            <a:noAutofit/>
          </a:bodyPr>
          <a:lstStyle/>
          <a:p>
            <a:pPr/>
          </a:p>
        </p:txBody>
      </p:sp>
      <p:sp>
        <p:nvSpPr>
          <p:cNvPr id="42" name="Line"/>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3" name="Title Text"/>
          <p:cNvSpPr txBox="1"/>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pPr/>
            <a:r>
              <a:t>Title Text</a:t>
            </a:r>
          </a:p>
        </p:txBody>
      </p:sp>
      <p:sp>
        <p:nvSpPr>
          <p:cNvPr id="44" name="Body Level One…"/>
          <p:cNvSpPr txBox="1"/>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0" algn="r">
              <a:lnSpc>
                <a:spcPct val="70000"/>
              </a:lnSpc>
              <a:spcBef>
                <a:spcPts val="600"/>
              </a:spcBef>
              <a:buSzTx/>
              <a:buFontTx/>
              <a:buNone/>
              <a:defRPr i="1" sz="4800">
                <a:solidFill>
                  <a:srgbClr val="747676"/>
                </a:solidFill>
              </a:defRPr>
            </a:lvl2pPr>
            <a:lvl3pPr marL="0" indent="0" algn="r">
              <a:lnSpc>
                <a:spcPct val="70000"/>
              </a:lnSpc>
              <a:spcBef>
                <a:spcPts val="600"/>
              </a:spcBef>
              <a:buSzTx/>
              <a:buFontTx/>
              <a:buNone/>
              <a:defRPr i="1" sz="4800">
                <a:solidFill>
                  <a:srgbClr val="747676"/>
                </a:solidFill>
              </a:defRPr>
            </a:lvl3pPr>
            <a:lvl4pPr marL="0" indent="0" algn="r">
              <a:lnSpc>
                <a:spcPct val="70000"/>
              </a:lnSpc>
              <a:spcBef>
                <a:spcPts val="600"/>
              </a:spcBef>
              <a:buSzTx/>
              <a:buFontTx/>
              <a:buNone/>
              <a:defRPr i="1" sz="4800">
                <a:solidFill>
                  <a:srgbClr val="747676"/>
                </a:solidFill>
              </a:defRPr>
            </a:lvl4pPr>
            <a:lvl5pPr marL="0" indent="0" algn="r">
              <a:lnSpc>
                <a:spcPct val="70000"/>
              </a:lnSpc>
              <a:spcBef>
                <a:spcPts val="600"/>
              </a:spcBef>
              <a:buSzTx/>
              <a:buFontTx/>
              <a:buNone/>
              <a:defRPr i="1" sz="48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Line"/>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1" name="Line"/>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2" name="Title Text"/>
          <p:cNvSpPr txBox="1"/>
          <p:nvPr>
            <p:ph type="title"/>
          </p:nvPr>
        </p:nvSpPr>
        <p:spPr>
          <a:prstGeom prst="rect">
            <a:avLst/>
          </a:prstGeom>
        </p:spPr>
        <p:txBody>
          <a:bodyPr/>
          <a:lstStyle/>
          <a:p>
            <a:pPr/>
            <a:r>
              <a:t>Title Text</a:t>
            </a:r>
          </a:p>
        </p:txBody>
      </p:sp>
      <p:sp>
        <p:nvSpPr>
          <p:cNvPr id="6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1" name="118295074_2675x2907.jpeg"/>
          <p:cNvSpPr/>
          <p:nvPr>
            <p:ph type="pic" idx="13"/>
          </p:nvPr>
        </p:nvSpPr>
        <p:spPr>
          <a:xfrm>
            <a:off x="-203200" y="-12700"/>
            <a:ext cx="9000805" cy="9779000"/>
          </a:xfrm>
          <a:prstGeom prst="rect">
            <a:avLst/>
          </a:prstGeom>
        </p:spPr>
        <p:txBody>
          <a:bodyPr lIns="91439" tIns="45719" rIns="91439" bIns="45719">
            <a:noAutofit/>
          </a:bodyPr>
          <a:lstStyle/>
          <a:p>
            <a:pPr/>
          </a:p>
        </p:txBody>
      </p:sp>
      <p:sp>
        <p:nvSpPr>
          <p:cNvPr id="72" name="Line"/>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3" name="Title Text"/>
          <p:cNvSpPr txBox="1"/>
          <p:nvPr>
            <p:ph type="title"/>
          </p:nvPr>
        </p:nvSpPr>
        <p:spPr>
          <a:xfrm>
            <a:off x="7023100" y="723900"/>
            <a:ext cx="5397500" cy="723900"/>
          </a:xfrm>
          <a:prstGeom prst="rect">
            <a:avLst/>
          </a:prstGeom>
        </p:spPr>
        <p:txBody>
          <a:bodyPr/>
          <a:lstStyle/>
          <a:p>
            <a:pPr/>
            <a:r>
              <a:t>Title Text</a:t>
            </a:r>
          </a:p>
        </p:txBody>
      </p:sp>
      <p:sp>
        <p:nvSpPr>
          <p:cNvPr id="74" name="Body Level One…"/>
          <p:cNvSpPr txBox="1"/>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0" name="118295074_2675x2907.jpeg"/>
          <p:cNvSpPr/>
          <p:nvPr>
            <p:ph type="pic" idx="13"/>
          </p:nvPr>
        </p:nvSpPr>
        <p:spPr>
          <a:xfrm>
            <a:off x="571500" y="508000"/>
            <a:ext cx="7454900" cy="8099439"/>
          </a:xfrm>
          <a:prstGeom prst="rect">
            <a:avLst/>
          </a:prstGeom>
        </p:spPr>
        <p:txBody>
          <a:bodyPr lIns="91439" tIns="45719" rIns="91439" bIns="45719">
            <a:noAutofit/>
          </a:bodyPr>
          <a:lstStyle/>
          <a:p>
            <a:pPr/>
          </a:p>
        </p:txBody>
      </p:sp>
      <p:sp>
        <p:nvSpPr>
          <p:cNvPr id="91" name="182741592_1098x949.jpeg"/>
          <p:cNvSpPr/>
          <p:nvPr>
            <p:ph type="pic" sz="quarter" idx="14"/>
          </p:nvPr>
        </p:nvSpPr>
        <p:spPr>
          <a:xfrm>
            <a:off x="7944067" y="424462"/>
            <a:ext cx="5275146" cy="4559301"/>
          </a:xfrm>
          <a:prstGeom prst="rect">
            <a:avLst/>
          </a:prstGeom>
        </p:spPr>
        <p:txBody>
          <a:bodyPr lIns="91439" tIns="45719" rIns="91439" bIns="45719">
            <a:noAutofit/>
          </a:bodyPr>
          <a:lstStyle/>
          <a:p>
            <a:pPr/>
          </a:p>
        </p:txBody>
      </p:sp>
      <p:sp>
        <p:nvSpPr>
          <p:cNvPr id="92" name="182429520_1646x1646.jpeg"/>
          <p:cNvSpPr/>
          <p:nvPr>
            <p:ph type="pic" sz="quarter" idx="15"/>
          </p:nvPr>
        </p:nvSpPr>
        <p:spPr>
          <a:xfrm>
            <a:off x="8102600" y="4267200"/>
            <a:ext cx="4470400" cy="44704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571500" y="8051800"/>
            <a:ext cx="11861800" cy="1333500"/>
          </a:xfrm>
          <a:prstGeom prst="rect">
            <a:avLst/>
          </a:prstGeom>
        </p:spPr>
        <p:txBody>
          <a:bodyPr/>
          <a:lstStyle>
            <a:lvl1pPr marL="0" indent="0">
              <a:spcBef>
                <a:spcPts val="1400"/>
              </a:spcBef>
              <a:buSzTx/>
              <a:buFontTx/>
              <a:buNone/>
              <a:defRPr i="1" spc="28" sz="2800"/>
            </a:lvl1pPr>
            <a:lvl2pPr marL="0" indent="0">
              <a:spcBef>
                <a:spcPts val="1400"/>
              </a:spcBef>
              <a:buSzTx/>
              <a:buFontTx/>
              <a:buNone/>
              <a:defRPr i="1" spc="28" sz="2800"/>
            </a:lvl2pPr>
            <a:lvl3pPr marL="0" indent="0">
              <a:spcBef>
                <a:spcPts val="1400"/>
              </a:spcBef>
              <a:buSzTx/>
              <a:buFontTx/>
              <a:buNone/>
              <a:defRPr i="1" spc="28" sz="2800"/>
            </a:lvl3pPr>
            <a:lvl4pPr marL="0" indent="0">
              <a:spcBef>
                <a:spcPts val="1400"/>
              </a:spcBef>
              <a:buSzTx/>
              <a:buFontTx/>
              <a:buNone/>
              <a:defRPr i="1" spc="28" sz="2800"/>
            </a:lvl4pPr>
            <a:lvl5pPr marL="0" indent="0">
              <a:spcBef>
                <a:spcPts val="1400"/>
              </a:spcBef>
              <a:buSzTx/>
              <a:buFontTx/>
              <a:buNone/>
              <a:defRPr i="1" spc="28" sz="28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i="0" spc="0"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mn-lt"/>
          <a:ea typeface="+mn-ea"/>
          <a:cs typeface="+mn-cs"/>
          <a:sym typeface="DIN Condensed"/>
        </a:defRPr>
      </a:lvl1pPr>
      <a:lvl2pPr marL="0" marR="0" indent="34290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mn-lt"/>
          <a:ea typeface="+mn-ea"/>
          <a:cs typeface="+mn-cs"/>
          <a:sym typeface="DIN Condensed"/>
        </a:defRPr>
      </a:lvl2pPr>
      <a:lvl3pPr marL="0" marR="0" indent="68580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mn-lt"/>
          <a:ea typeface="+mn-ea"/>
          <a:cs typeface="+mn-cs"/>
          <a:sym typeface="DIN Condensed"/>
        </a:defRPr>
      </a:lvl3pPr>
      <a:lvl4pPr marL="0" marR="0" indent="102870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mn-lt"/>
          <a:ea typeface="+mn-ea"/>
          <a:cs typeface="+mn-cs"/>
          <a:sym typeface="DIN Condensed"/>
        </a:defRPr>
      </a:lvl4pPr>
      <a:lvl5pPr marL="0" marR="0" indent="137160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mn-lt"/>
          <a:ea typeface="+mn-ea"/>
          <a:cs typeface="+mn-cs"/>
          <a:sym typeface="DIN Condensed"/>
        </a:defRPr>
      </a:lvl5pPr>
      <a:lvl6pPr marL="0" marR="0" indent="171450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mn-lt"/>
          <a:ea typeface="+mn-ea"/>
          <a:cs typeface="+mn-cs"/>
          <a:sym typeface="DIN Condensed"/>
        </a:defRPr>
      </a:lvl6pPr>
      <a:lvl7pPr marL="0" marR="0" indent="205740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mn-lt"/>
          <a:ea typeface="+mn-ea"/>
          <a:cs typeface="+mn-cs"/>
          <a:sym typeface="DIN Condensed"/>
        </a:defRPr>
      </a:lvl7pPr>
      <a:lvl8pPr marL="0" marR="0" indent="240030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mn-lt"/>
          <a:ea typeface="+mn-ea"/>
          <a:cs typeface="+mn-cs"/>
          <a:sym typeface="DIN Condensed"/>
        </a:defRPr>
      </a:lvl8pPr>
      <a:lvl9pPr marL="0" marR="0" indent="274320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mn-lt"/>
          <a:ea typeface="+mn-ea"/>
          <a:cs typeface="+mn-cs"/>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1pPr>
      <a:lvl2pPr marL="0" marR="0" indent="2286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2pPr>
      <a:lvl3pPr marL="0" marR="0" indent="4572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3pPr>
      <a:lvl4pPr marL="0" marR="0" indent="6858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4pPr>
      <a:lvl5pPr marL="0" marR="0" indent="9144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5pPr>
      <a:lvl6pPr marL="0" marR="0" indent="11430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6pPr>
      <a:lvl7pPr marL="0" marR="0" indent="13716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7pPr>
      <a:lvl8pPr marL="0" marR="0" indent="16002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8pPr>
      <a:lvl9pPr marL="0" marR="0" indent="1828800" algn="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Image" descr="Image"/>
          <p:cNvPicPr>
            <a:picLocks noChangeAspect="1"/>
          </p:cNvPicPr>
          <p:nvPr>
            <p:ph type="pic" idx="13"/>
          </p:nvPr>
        </p:nvPicPr>
        <p:blipFill>
          <a:blip r:embed="rId2">
            <a:extLst/>
          </a:blip>
          <a:srcRect l="194" t="7974" r="116" b="23208"/>
          <a:stretch>
            <a:fillRect/>
          </a:stretch>
        </p:blipFill>
        <p:spPr>
          <a:xfrm>
            <a:off x="0" y="0"/>
            <a:ext cx="13004800" cy="9753600"/>
          </a:xfrm>
          <a:prstGeom prst="rect">
            <a:avLst/>
          </a:prstGeom>
        </p:spPr>
      </p:pic>
      <p:sp>
        <p:nvSpPr>
          <p:cNvPr id="129" name="Rectangle"/>
          <p:cNvSpPr/>
          <p:nvPr>
            <p:ph type="body" idx="14"/>
          </p:nvPr>
        </p:nvSpPr>
        <p:spPr>
          <a:xfrm>
            <a:off x="0" y="6210296"/>
            <a:ext cx="13004800" cy="2519597"/>
          </a:xfrm>
          <a:prstGeom prst="rect">
            <a:avLst/>
          </a:prstGeom>
        </p:spPr>
        <p:txBody>
          <a:bodyPr/>
          <a:lstStyle/>
          <a:p>
            <a:pPr marL="0" indent="0" algn="ctr">
              <a:spcBef>
                <a:spcPts val="0"/>
              </a:spcBef>
              <a:buSzTx/>
              <a:buFontTx/>
              <a:buNone/>
              <a:defRPr sz="2400">
                <a:latin typeface="DIN Alternate"/>
                <a:ea typeface="DIN Alternate"/>
                <a:cs typeface="DIN Alternate"/>
                <a:sym typeface="DIN Alternate"/>
              </a:defRPr>
            </a:pPr>
          </a:p>
        </p:txBody>
      </p:sp>
      <p:sp>
        <p:nvSpPr>
          <p:cNvPr id="130" name="Line"/>
          <p:cNvSpPr/>
          <p:nvPr>
            <p:ph type="body" idx="15"/>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1" name="SHADOW DETECTION USING NEURAL NETWORKS"/>
          <p:cNvSpPr txBox="1"/>
          <p:nvPr>
            <p:ph type="title"/>
          </p:nvPr>
        </p:nvSpPr>
        <p:spPr>
          <a:prstGeom prst="rect">
            <a:avLst/>
          </a:prstGeom>
        </p:spPr>
        <p:txBody>
          <a:bodyPr/>
          <a:lstStyle>
            <a:lvl1pPr algn="ctr">
              <a:defRPr sz="6300"/>
            </a:lvl1pPr>
          </a:lstStyle>
          <a:p>
            <a:pPr/>
            <a:r>
              <a:t>SHADOW DETECTION USING NEURAL NETWORKS</a:t>
            </a:r>
          </a:p>
        </p:txBody>
      </p:sp>
      <p:sp>
        <p:nvSpPr>
          <p:cNvPr id="132" name="-HIMANSHU AGGARWAL"/>
          <p:cNvSpPr txBox="1"/>
          <p:nvPr>
            <p:ph type="body" sz="quarter" idx="1"/>
          </p:nvPr>
        </p:nvSpPr>
        <p:spPr>
          <a:xfrm>
            <a:off x="571500" y="7773192"/>
            <a:ext cx="11861800" cy="1231901"/>
          </a:xfrm>
          <a:prstGeom prst="rect">
            <a:avLst/>
          </a:prstGeom>
        </p:spPr>
        <p:txBody>
          <a:bodyPr/>
          <a:lstStyle>
            <a:lvl1pPr>
              <a:defRPr i="0">
                <a:latin typeface="+mn-lt"/>
                <a:ea typeface="+mn-ea"/>
                <a:cs typeface="+mn-cs"/>
                <a:sym typeface="DIN Condensed"/>
              </a:defRPr>
            </a:lvl1pPr>
          </a:lstStyle>
          <a:p>
            <a:pPr/>
            <a:r>
              <a:t>-HIMANSHU AGGARWAL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Line"/>
          <p:cNvSpPr/>
          <p:nvPr>
            <p:ph type="body" idx="14"/>
          </p:nvPr>
        </p:nvSpPr>
        <p:spPr>
          <a:xfrm>
            <a:off x="6055618" y="1666430"/>
            <a:ext cx="6151177" cy="1"/>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6" name="METRIC:…"/>
          <p:cNvSpPr txBox="1"/>
          <p:nvPr>
            <p:ph type="title"/>
          </p:nvPr>
        </p:nvSpPr>
        <p:spPr>
          <a:xfrm>
            <a:off x="6215542" y="426162"/>
            <a:ext cx="6205058" cy="1306676"/>
          </a:xfrm>
          <a:prstGeom prst="rect">
            <a:avLst/>
          </a:prstGeom>
        </p:spPr>
        <p:txBody>
          <a:bodyPr/>
          <a:lstStyle/>
          <a:p>
            <a:pPr defTabSz="368045">
              <a:lnSpc>
                <a:spcPts val="7000"/>
              </a:lnSpc>
              <a:spcBef>
                <a:spcPts val="0"/>
              </a:spcBef>
              <a:defRPr sz="3275"/>
            </a:pPr>
            <a:r>
              <a:t>METRIC:</a:t>
            </a:r>
          </a:p>
          <a:p>
            <a:pPr defTabSz="368045">
              <a:spcBef>
                <a:spcPts val="1400"/>
              </a:spcBef>
              <a:defRPr sz="5481"/>
            </a:pPr>
            <a:r>
              <a:t>(dice COEFFICIENT)</a:t>
            </a:r>
          </a:p>
        </p:txBody>
      </p:sp>
      <p:sp>
        <p:nvSpPr>
          <p:cNvPr id="187" name="Dice similarity coefficient (a.k.a Dice score) is used to to quantify how closely our generated mask matched the training dataset’s hand annotated ground truth mask.…"/>
          <p:cNvSpPr txBox="1"/>
          <p:nvPr>
            <p:ph type="body" sz="half" idx="1"/>
          </p:nvPr>
        </p:nvSpPr>
        <p:spPr>
          <a:xfrm>
            <a:off x="6215542" y="1759374"/>
            <a:ext cx="6205058" cy="7750136"/>
          </a:xfrm>
          <a:prstGeom prst="rect">
            <a:avLst/>
          </a:prstGeom>
        </p:spPr>
        <p:txBody>
          <a:bodyPr/>
          <a:lstStyle/>
          <a:p>
            <a:pPr marL="300736" indent="-300736" defTabSz="432308">
              <a:spcBef>
                <a:spcPts val="1300"/>
              </a:spcBef>
              <a:defRPr sz="2072"/>
            </a:pPr>
            <a:r>
              <a:rPr b="1"/>
              <a:t>Dice similarity coefficient (</a:t>
            </a:r>
            <a:r>
              <a:t>a.k.a </a:t>
            </a:r>
            <a:r>
              <a:rPr b="1"/>
              <a:t>Dice score)</a:t>
            </a:r>
            <a:r>
              <a:rPr i="1"/>
              <a:t> </a:t>
            </a:r>
            <a:r>
              <a:t>is used to to quantify how closely our generated mask matched the training dataset’s hand annotated </a:t>
            </a:r>
            <a:r>
              <a:rPr b="1"/>
              <a:t>ground truth </a:t>
            </a:r>
            <a:r>
              <a:t>mask. </a:t>
            </a:r>
          </a:p>
          <a:p>
            <a:pPr marL="300736" indent="-300736" defTabSz="432308">
              <a:spcBef>
                <a:spcPts val="1300"/>
              </a:spcBef>
              <a:defRPr sz="2072"/>
            </a:pPr>
            <a:r>
              <a:t>It is used for calculating pixel-level image segmentation performance. </a:t>
            </a:r>
          </a:p>
          <a:p>
            <a:pPr marL="300736" indent="-300736" defTabSz="432308">
              <a:spcBef>
                <a:spcPts val="1300"/>
              </a:spcBef>
              <a:defRPr sz="2072"/>
            </a:pPr>
            <a:r>
              <a:t>The area of overlap between human and AI results is the blue square. This is the region where an image segmentation algorithm identifies pixels that exactly match the annotated ground truth segmentation. These pixels are known as </a:t>
            </a:r>
            <a:r>
              <a:rPr b="1"/>
              <a:t>true positives (TP).</a:t>
            </a:r>
            <a:endParaRPr b="1"/>
          </a:p>
          <a:p>
            <a:pPr marL="300736" indent="-300736" defTabSz="432308">
              <a:spcBef>
                <a:spcPts val="1300"/>
              </a:spcBef>
              <a:defRPr sz="2072"/>
            </a:pPr>
            <a:r>
              <a:t>The pixels in the red region were erroneously segmented by the CNN and are known as </a:t>
            </a:r>
            <a:r>
              <a:rPr b="1"/>
              <a:t>false positives (FP)</a:t>
            </a:r>
            <a:r>
              <a:t>. </a:t>
            </a:r>
          </a:p>
          <a:p>
            <a:pPr marL="300736" indent="-300736" defTabSz="432308">
              <a:spcBef>
                <a:spcPts val="1300"/>
              </a:spcBef>
              <a:defRPr sz="2072"/>
            </a:pPr>
            <a:r>
              <a:t>The pixels in the yellow region should have been segmented by the CNN but were missed. These missed pixels are known as </a:t>
            </a:r>
            <a:r>
              <a:rPr b="1"/>
              <a:t>false negatives (FN).</a:t>
            </a:r>
          </a:p>
        </p:txBody>
      </p:sp>
      <p:pic>
        <p:nvPicPr>
          <p:cNvPr id="188" name="Screen Shot 2019-07-07 at 6.28.08 PM.png" descr="Screen Shot 2019-07-07 at 6.28.08 PM.png"/>
          <p:cNvPicPr>
            <a:picLocks noChangeAspect="1"/>
          </p:cNvPicPr>
          <p:nvPr/>
        </p:nvPicPr>
        <p:blipFill>
          <a:blip r:embed="rId2">
            <a:extLst/>
          </a:blip>
          <a:stretch>
            <a:fillRect/>
          </a:stretch>
        </p:blipFill>
        <p:spPr>
          <a:xfrm>
            <a:off x="881062" y="1715534"/>
            <a:ext cx="4689582" cy="4597989"/>
          </a:xfrm>
          <a:prstGeom prst="rect">
            <a:avLst/>
          </a:prstGeom>
          <a:ln w="12700">
            <a:miter lim="400000"/>
          </a:ln>
        </p:spPr>
      </p:pic>
      <p:pic>
        <p:nvPicPr>
          <p:cNvPr id="189" name="Image" descr="Image"/>
          <p:cNvPicPr>
            <a:picLocks noChangeAspect="1"/>
          </p:cNvPicPr>
          <p:nvPr/>
        </p:nvPicPr>
        <p:blipFill>
          <a:blip r:embed="rId3">
            <a:extLst/>
          </a:blip>
          <a:stretch>
            <a:fillRect/>
          </a:stretch>
        </p:blipFill>
        <p:spPr>
          <a:xfrm>
            <a:off x="881062" y="6929825"/>
            <a:ext cx="4689476" cy="1058482"/>
          </a:xfrm>
          <a:prstGeom prst="rect">
            <a:avLst/>
          </a:prstGeom>
          <a:ln w="12700">
            <a:miter lim="400000"/>
          </a:ln>
        </p:spPr>
      </p:pic>
      <p:sp>
        <p:nvSpPr>
          <p:cNvPr id="190" name="GROUND TRUTH"/>
          <p:cNvSpPr txBox="1"/>
          <p:nvPr/>
        </p:nvSpPr>
        <p:spPr>
          <a:xfrm>
            <a:off x="1069556" y="1550305"/>
            <a:ext cx="182900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a:latin typeface="+mn-lt"/>
                <a:ea typeface="+mn-ea"/>
                <a:cs typeface="+mn-cs"/>
                <a:sym typeface="DIN Condensed"/>
              </a:defRPr>
            </a:lvl1pPr>
          </a:lstStyle>
          <a:p>
            <a:pPr/>
            <a:r>
              <a:t>GROUND TRUTH</a:t>
            </a:r>
          </a:p>
        </p:txBody>
      </p:sp>
      <p:sp>
        <p:nvSpPr>
          <p:cNvPr id="191" name="PREDICTED MASK"/>
          <p:cNvSpPr txBox="1"/>
          <p:nvPr/>
        </p:nvSpPr>
        <p:spPr>
          <a:xfrm>
            <a:off x="3212436" y="6151948"/>
            <a:ext cx="206618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a:latin typeface="+mn-lt"/>
                <a:ea typeface="+mn-ea"/>
                <a:cs typeface="+mn-cs"/>
                <a:sym typeface="DIN Condensed"/>
              </a:defRPr>
            </a:lvl1pPr>
          </a:lstStyle>
          <a:p>
            <a:pPr/>
            <a:r>
              <a:t>PREDICTED MASK</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4" name="RESULTS:"/>
          <p:cNvSpPr txBox="1"/>
          <p:nvPr>
            <p:ph type="title"/>
          </p:nvPr>
        </p:nvSpPr>
        <p:spPr>
          <a:prstGeom prst="rect">
            <a:avLst/>
          </a:prstGeom>
        </p:spPr>
        <p:txBody>
          <a:bodyPr/>
          <a:lstStyle>
            <a:lvl1pPr defTabSz="543305">
              <a:spcBef>
                <a:spcPts val="2100"/>
              </a:spcBef>
              <a:defRPr sz="4836"/>
            </a:lvl1pPr>
          </a:lstStyle>
          <a:p>
            <a:pPr/>
            <a:r>
              <a:t>RESULTS: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7" name="challenges:"/>
          <p:cNvSpPr txBox="1"/>
          <p:nvPr>
            <p:ph type="title"/>
          </p:nvPr>
        </p:nvSpPr>
        <p:spPr>
          <a:prstGeom prst="rect">
            <a:avLst/>
          </a:prstGeom>
        </p:spPr>
        <p:txBody>
          <a:bodyPr/>
          <a:lstStyle>
            <a:lvl1pPr defTabSz="543305">
              <a:spcBef>
                <a:spcPts val="2100"/>
              </a:spcBef>
              <a:defRPr sz="4836"/>
            </a:lvl1pPr>
          </a:lstStyle>
          <a:p>
            <a:pPr/>
            <a:r>
              <a:t>challenges:</a:t>
            </a:r>
          </a:p>
        </p:txBody>
      </p:sp>
      <p:sp>
        <p:nvSpPr>
          <p:cNvPr id="198" name="Less dataset available…"/>
          <p:cNvSpPr txBox="1"/>
          <p:nvPr>
            <p:ph type="body" idx="1"/>
          </p:nvPr>
        </p:nvSpPr>
        <p:spPr>
          <a:prstGeom prst="rect">
            <a:avLst/>
          </a:prstGeom>
        </p:spPr>
        <p:txBody>
          <a:bodyPr/>
          <a:lstStyle/>
          <a:p>
            <a:pPr/>
            <a:r>
              <a:t>Less dataset available</a:t>
            </a:r>
          </a:p>
          <a:p>
            <a:pPr/>
            <a:r>
              <a:t>rgb vs grayscale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01" name="FURTHER PLANS:"/>
          <p:cNvSpPr txBox="1"/>
          <p:nvPr>
            <p:ph type="title"/>
          </p:nvPr>
        </p:nvSpPr>
        <p:spPr>
          <a:prstGeom prst="rect">
            <a:avLst/>
          </a:prstGeom>
        </p:spPr>
        <p:txBody>
          <a:bodyPr/>
          <a:lstStyle>
            <a:lvl1pPr defTabSz="543305">
              <a:spcBef>
                <a:spcPts val="2100"/>
              </a:spcBef>
              <a:defRPr sz="4836"/>
            </a:lvl1pPr>
          </a:lstStyle>
          <a:p>
            <a:pPr/>
            <a:r>
              <a:t>FURTHER PLANS:</a:t>
            </a:r>
          </a:p>
        </p:txBody>
      </p:sp>
      <p:sp>
        <p:nvSpPr>
          <p:cNvPr id="202" name="Use Transposed Convolutions instead of UpSampling, so that neural network can learn weights for upsampling.…"/>
          <p:cNvSpPr txBox="1"/>
          <p:nvPr>
            <p:ph type="body" idx="1"/>
          </p:nvPr>
        </p:nvSpPr>
        <p:spPr>
          <a:prstGeom prst="rect">
            <a:avLst/>
          </a:prstGeom>
        </p:spPr>
        <p:txBody>
          <a:bodyPr/>
          <a:lstStyle/>
          <a:p>
            <a:pPr/>
            <a:r>
              <a:t>Use Transposed Convolutions instead of UpSampling, so that neural network can learn weights for upsampling.</a:t>
            </a:r>
          </a:p>
          <a:p>
            <a:pPr/>
            <a:r>
              <a:t>Use IOU, as a metric for measuring accuracy.</a:t>
            </a:r>
          </a:p>
          <a:p>
            <a:pPr/>
            <a:r>
              <a:t>Use advanced versions of U-NET, for the task in hand.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Image" descr="Image"/>
          <p:cNvPicPr>
            <a:picLocks noChangeAspect="1"/>
          </p:cNvPicPr>
          <p:nvPr>
            <p:ph type="pic" idx="13"/>
          </p:nvPr>
        </p:nvPicPr>
        <p:blipFill>
          <a:blip r:embed="rId2">
            <a:extLst/>
          </a:blip>
          <a:srcRect l="2257" t="129" r="26205" b="129"/>
          <a:stretch>
            <a:fillRect/>
          </a:stretch>
        </p:blipFill>
        <p:spPr>
          <a:xfrm>
            <a:off x="0" y="0"/>
            <a:ext cx="6438900" cy="9753600"/>
          </a:xfrm>
          <a:prstGeom prst="rect">
            <a:avLst/>
          </a:prstGeom>
        </p:spPr>
      </p:pic>
      <p:sp>
        <p:nvSpPr>
          <p:cNvPr id="135" name="Line"/>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6" name="PROBLEM STATEMENT:"/>
          <p:cNvSpPr txBox="1"/>
          <p:nvPr>
            <p:ph type="title"/>
          </p:nvPr>
        </p:nvSpPr>
        <p:spPr>
          <a:prstGeom prst="rect">
            <a:avLst/>
          </a:prstGeom>
        </p:spPr>
        <p:txBody>
          <a:bodyPr/>
          <a:lstStyle>
            <a:lvl1pPr defTabSz="543305">
              <a:spcBef>
                <a:spcPts val="2100"/>
              </a:spcBef>
              <a:defRPr sz="4836"/>
            </a:lvl1pPr>
          </a:lstStyle>
          <a:p>
            <a:pPr/>
            <a:r>
              <a:t>PROBLEM STATEMENT:</a:t>
            </a:r>
          </a:p>
        </p:txBody>
      </p:sp>
      <p:sp>
        <p:nvSpPr>
          <p:cNvPr id="137" name="Body"/>
          <p:cNvSpPr txBox="1"/>
          <p:nvPr>
            <p:ph type="body" sz="half"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Line"/>
          <p:cNvSpPr/>
          <p:nvPr/>
        </p:nvSpPr>
        <p:spPr>
          <a:xfrm flipV="1">
            <a:off x="6502399" y="330348"/>
            <a:ext cx="1" cy="9092904"/>
          </a:xfrm>
          <a:prstGeom prst="line">
            <a:avLst/>
          </a:prstGeom>
          <a:ln w="25400">
            <a:solidFill>
              <a:srgbClr val="747676"/>
            </a:solidFill>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
        <p:nvSpPr>
          <p:cNvPr id="140" name="OBJECT DETECTION"/>
          <p:cNvSpPr txBox="1"/>
          <p:nvPr/>
        </p:nvSpPr>
        <p:spPr>
          <a:xfrm>
            <a:off x="53787" y="333151"/>
            <a:ext cx="6281342" cy="2641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0"/>
              </a:spcBef>
              <a:defRPr cap="all" i="0" spc="0" sz="10000">
                <a:latin typeface="+mn-lt"/>
                <a:ea typeface="+mn-ea"/>
                <a:cs typeface="+mn-cs"/>
                <a:sym typeface="DIN Condensed"/>
              </a:defRPr>
            </a:lvl1pPr>
          </a:lstStyle>
          <a:p>
            <a:pPr/>
            <a:r>
              <a:t>OBJECT DETECTION</a:t>
            </a:r>
          </a:p>
        </p:txBody>
      </p:sp>
      <p:sp>
        <p:nvSpPr>
          <p:cNvPr id="141" name="image SEGMENTATION"/>
          <p:cNvSpPr txBox="1"/>
          <p:nvPr/>
        </p:nvSpPr>
        <p:spPr>
          <a:xfrm>
            <a:off x="6669671" y="333151"/>
            <a:ext cx="6281342" cy="2641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0"/>
              </a:spcBef>
              <a:defRPr cap="all" i="0" spc="0" sz="10000">
                <a:latin typeface="+mn-lt"/>
                <a:ea typeface="+mn-ea"/>
                <a:cs typeface="+mn-cs"/>
                <a:sym typeface="DIN Condensed"/>
              </a:defRPr>
            </a:lvl1pPr>
          </a:lstStyle>
          <a:p>
            <a:pPr/>
            <a:r>
              <a:t>image SEGMENTATION</a:t>
            </a:r>
          </a:p>
        </p:txBody>
      </p:sp>
      <p:sp>
        <p:nvSpPr>
          <p:cNvPr id="142" name="Object Recognition: In a given image you have to detect all objects (a restricted class of objects depend on your dataset), Localized them with a bounding box and label that bounding box with a label. In below image you will see a simple output of a state of the art object recognition.…"/>
          <p:cNvSpPr txBox="1"/>
          <p:nvPr/>
        </p:nvSpPr>
        <p:spPr>
          <a:xfrm>
            <a:off x="113172" y="2770717"/>
            <a:ext cx="6309162" cy="33338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i="0" spc="0" sz="1500">
                <a:solidFill>
                  <a:srgbClr val="242729"/>
                </a:solidFill>
                <a:latin typeface="Arial"/>
                <a:ea typeface="Arial"/>
                <a:cs typeface="Arial"/>
                <a:sym typeface="Arial"/>
              </a:defRPr>
            </a:pPr>
            <a:r>
              <a:t>Object Recognition: In a given image you have to detect all objects (a restricted class of objects depend on your dataset), Localized them with a bounding box and label that bounding box with a label. In below image you will see a simple output of a state of the art object recognition.</a:t>
            </a:r>
          </a:p>
          <a:p>
            <a:pPr defTabSz="457200">
              <a:spcBef>
                <a:spcPts val="0"/>
              </a:spcBef>
              <a:defRPr i="0" spc="0" sz="1500">
                <a:solidFill>
                  <a:srgbClr val="242729"/>
                </a:solidFill>
                <a:latin typeface="Arial"/>
                <a:ea typeface="Arial"/>
                <a:cs typeface="Arial"/>
                <a:sym typeface="Arial"/>
              </a:defRPr>
            </a:pPr>
          </a:p>
          <a:p>
            <a:pPr defTabSz="457200">
              <a:spcBef>
                <a:spcPts val="0"/>
              </a:spcBef>
              <a:defRPr i="0" spc="0" sz="1500">
                <a:solidFill>
                  <a:srgbClr val="242729"/>
                </a:solidFill>
                <a:latin typeface="Arial"/>
                <a:ea typeface="Arial"/>
                <a:cs typeface="Arial"/>
                <a:sym typeface="Arial"/>
              </a:defRPr>
            </a:pPr>
            <a:r>
              <a:t>Object Detection: it's like Object recognition but in this task you have only two class of object classification which means object bounding boxes and non-object bounding boxes. For example Car detection: you have to Detect all cars in a given image with their bounding boxes.</a:t>
            </a:r>
          </a:p>
          <a:p>
            <a:pPr defTabSz="457200">
              <a:spcBef>
                <a:spcPts val="0"/>
              </a:spcBef>
              <a:defRPr i="0" spc="0" sz="1500">
                <a:solidFill>
                  <a:srgbClr val="242729"/>
                </a:solidFill>
                <a:latin typeface="Arial"/>
                <a:ea typeface="Arial"/>
                <a:cs typeface="Arial"/>
                <a:sym typeface="Arial"/>
              </a:defRPr>
            </a:pPr>
          </a:p>
          <a:p>
            <a:pPr defTabSz="457200">
              <a:spcBef>
                <a:spcPts val="0"/>
              </a:spcBef>
              <a:defRPr i="0" spc="0" sz="1500">
                <a:solidFill>
                  <a:srgbClr val="242729"/>
                </a:solidFill>
                <a:latin typeface="Arial"/>
                <a:ea typeface="Arial"/>
                <a:cs typeface="Arial"/>
                <a:sym typeface="Arial"/>
              </a:defRPr>
            </a:pPr>
            <a:r>
              <a:t>Object Segmentation: Like object recognition you will recognize all objects in an image but your output should show this object classifying pixels of the image.</a:t>
            </a:r>
          </a:p>
          <a:p>
            <a:pPr defTabSz="457200">
              <a:spcBef>
                <a:spcPts val="0"/>
              </a:spcBef>
              <a:defRPr i="0" spc="0" sz="1500">
                <a:solidFill>
                  <a:srgbClr val="242729"/>
                </a:solidFill>
                <a:latin typeface="Arial"/>
                <a:ea typeface="Arial"/>
                <a:cs typeface="Arial"/>
                <a:sym typeface="Arial"/>
              </a:defRPr>
            </a:pPr>
          </a:p>
        </p:txBody>
      </p:sp>
      <p:sp>
        <p:nvSpPr>
          <p:cNvPr id="143" name="Line"/>
          <p:cNvSpPr/>
          <p:nvPr/>
        </p:nvSpPr>
        <p:spPr>
          <a:xfrm flipV="1">
            <a:off x="9754710" y="6312734"/>
            <a:ext cx="1" cy="3095246"/>
          </a:xfrm>
          <a:prstGeom prst="line">
            <a:avLst/>
          </a:prstGeom>
          <a:ln w="25400">
            <a:solidFill>
              <a:srgbClr val="747676"/>
            </a:solidFill>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
        <p:nvSpPr>
          <p:cNvPr id="144" name="INSTANCE SEGMENTATION"/>
          <p:cNvSpPr txBox="1"/>
          <p:nvPr/>
        </p:nvSpPr>
        <p:spPr>
          <a:xfrm>
            <a:off x="6655761" y="6284569"/>
            <a:ext cx="294558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a:latin typeface="+mn-lt"/>
                <a:ea typeface="+mn-ea"/>
                <a:cs typeface="+mn-cs"/>
                <a:sym typeface="DIN Condensed"/>
              </a:defRPr>
            </a:lvl1pPr>
          </a:lstStyle>
          <a:p>
            <a:pPr/>
            <a:r>
              <a:t>INSTANCE SEGMENTATION</a:t>
            </a:r>
          </a:p>
        </p:txBody>
      </p:sp>
      <p:sp>
        <p:nvSpPr>
          <p:cNvPr id="145" name="SEMANTIC SEGMENTATION"/>
          <p:cNvSpPr txBox="1"/>
          <p:nvPr/>
        </p:nvSpPr>
        <p:spPr>
          <a:xfrm>
            <a:off x="9908072" y="6284569"/>
            <a:ext cx="300497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a:latin typeface="+mn-lt"/>
                <a:ea typeface="+mn-ea"/>
                <a:cs typeface="+mn-cs"/>
                <a:sym typeface="DIN Condensed"/>
              </a:defRPr>
            </a:lvl1pPr>
          </a:lstStyle>
          <a:p>
            <a:pPr/>
            <a:r>
              <a:t>SEMANTIC SEGMENTATION</a:t>
            </a:r>
          </a:p>
        </p:txBody>
      </p:sp>
      <p:pic>
        <p:nvPicPr>
          <p:cNvPr id="146" name="Screen Shot 2019-07-07 at 12.30.10 PM.png" descr="Screen Shot 2019-07-07 at 12.30.10 PM.png"/>
          <p:cNvPicPr>
            <a:picLocks noChangeAspect="0"/>
          </p:cNvPicPr>
          <p:nvPr/>
        </p:nvPicPr>
        <p:blipFill>
          <a:blip r:embed="rId2">
            <a:extLst/>
          </a:blip>
          <a:stretch>
            <a:fillRect/>
          </a:stretch>
        </p:blipFill>
        <p:spPr>
          <a:xfrm>
            <a:off x="9834777" y="6742880"/>
            <a:ext cx="3092179" cy="2671183"/>
          </a:xfrm>
          <a:prstGeom prst="rect">
            <a:avLst/>
          </a:prstGeom>
          <a:ln w="12700">
            <a:miter lim="400000"/>
          </a:ln>
        </p:spPr>
      </p:pic>
      <p:pic>
        <p:nvPicPr>
          <p:cNvPr id="147" name="Screen Shot 2019-07-07 at 12.30.05 PM.png" descr="Screen Shot 2019-07-07 at 12.30.05 PM.png"/>
          <p:cNvPicPr>
            <a:picLocks noChangeAspect="0"/>
          </p:cNvPicPr>
          <p:nvPr/>
        </p:nvPicPr>
        <p:blipFill>
          <a:blip r:embed="rId3">
            <a:extLst/>
          </a:blip>
          <a:stretch>
            <a:fillRect/>
          </a:stretch>
        </p:blipFill>
        <p:spPr>
          <a:xfrm>
            <a:off x="6582466" y="6757669"/>
            <a:ext cx="3092179" cy="2641604"/>
          </a:xfrm>
          <a:prstGeom prst="rect">
            <a:avLst/>
          </a:prstGeom>
          <a:ln w="12700">
            <a:miter lim="400000"/>
          </a:ln>
        </p:spPr>
      </p:pic>
      <p:pic>
        <p:nvPicPr>
          <p:cNvPr id="148" name="Screen Shot 2019-07-07 at 12.29.57 PM.png" descr="Screen Shot 2019-07-07 at 12.29.57 PM.png"/>
          <p:cNvPicPr>
            <a:picLocks noChangeAspect="0"/>
          </p:cNvPicPr>
          <p:nvPr/>
        </p:nvPicPr>
        <p:blipFill>
          <a:blip r:embed="rId4">
            <a:extLst/>
          </a:blip>
          <a:stretch>
            <a:fillRect/>
          </a:stretch>
        </p:blipFill>
        <p:spPr>
          <a:xfrm>
            <a:off x="472597" y="6300042"/>
            <a:ext cx="5443722" cy="3095246"/>
          </a:xfrm>
          <a:prstGeom prst="rect">
            <a:avLst/>
          </a:prstGeom>
          <a:ln w="12700">
            <a:miter lim="400000"/>
          </a:ln>
        </p:spPr>
      </p:pic>
      <p:sp>
        <p:nvSpPr>
          <p:cNvPr id="149" name="Image Segmentation: In image segmentation you will segment regions of the image. your output will not label segments and region of an image that consistent with each other should be in same segment. Extracting super pixels from an image is an example of this task or foreground-background segmentation.…"/>
          <p:cNvSpPr txBox="1"/>
          <p:nvPr/>
        </p:nvSpPr>
        <p:spPr>
          <a:xfrm>
            <a:off x="6721003" y="2822860"/>
            <a:ext cx="6178678" cy="22543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i="0" spc="0" sz="1500">
                <a:solidFill>
                  <a:srgbClr val="242729"/>
                </a:solidFill>
                <a:latin typeface="Arial"/>
                <a:ea typeface="Arial"/>
                <a:cs typeface="Arial"/>
                <a:sym typeface="Arial"/>
              </a:defRPr>
            </a:pPr>
            <a:r>
              <a:t>Image Segmentation: In image segmentation you will segment regions of the image. your output will not label segments and region of an image that consistent with each other should be in same segment. Extracting super pixels from an image is an example of this task or foreground-background segmentation.</a:t>
            </a:r>
          </a:p>
          <a:p>
            <a:pPr defTabSz="457200">
              <a:spcBef>
                <a:spcPts val="0"/>
              </a:spcBef>
              <a:defRPr i="0" spc="0" sz="1500">
                <a:solidFill>
                  <a:srgbClr val="242729"/>
                </a:solidFill>
                <a:latin typeface="Arial"/>
                <a:ea typeface="Arial"/>
                <a:cs typeface="Arial"/>
                <a:sym typeface="Arial"/>
              </a:defRPr>
            </a:pPr>
          </a:p>
          <a:p>
            <a:pPr defTabSz="457200">
              <a:spcBef>
                <a:spcPts val="0"/>
              </a:spcBef>
              <a:defRPr i="0" spc="0" sz="1500">
                <a:solidFill>
                  <a:srgbClr val="242729"/>
                </a:solidFill>
                <a:latin typeface="Arial"/>
                <a:ea typeface="Arial"/>
                <a:cs typeface="Arial"/>
                <a:sym typeface="Arial"/>
              </a:defRPr>
            </a:pPr>
            <a:r>
              <a:t>Semantic Segmentation: In semantic segmentation you have to label each pixel with a class of objects (Car, Person, Dog, ...) and non-objects (Water, Sky, Road, ...). I other words in Semantic Segmentation you will label each region of image.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ph type="pic" idx="13"/>
          </p:nvPr>
        </p:nvPicPr>
        <p:blipFill>
          <a:blip r:embed="rId2">
            <a:extLst/>
          </a:blip>
          <a:srcRect l="2257" t="129" r="26205" b="129"/>
          <a:stretch>
            <a:fillRect/>
          </a:stretch>
        </p:blipFill>
        <p:spPr>
          <a:xfrm>
            <a:off x="0" y="0"/>
            <a:ext cx="6438900" cy="9753600"/>
          </a:xfrm>
          <a:prstGeom prst="rect">
            <a:avLst/>
          </a:prstGeom>
        </p:spPr>
      </p:pic>
      <p:sp>
        <p:nvSpPr>
          <p:cNvPr id="152" name="Line"/>
          <p:cNvSpPr/>
          <p:nvPr>
            <p:ph type="body" idx="14"/>
          </p:nvPr>
        </p:nvSpPr>
        <p:spPr>
          <a:xfrm>
            <a:off x="7023099" y="2053408"/>
            <a:ext cx="5397501" cy="1"/>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3" name="why object detection won’t work for our problem (shadow detection)?"/>
          <p:cNvSpPr txBox="1"/>
          <p:nvPr>
            <p:ph type="title"/>
          </p:nvPr>
        </p:nvSpPr>
        <p:spPr>
          <a:xfrm>
            <a:off x="7023100" y="723900"/>
            <a:ext cx="5397500" cy="1359865"/>
          </a:xfrm>
          <a:prstGeom prst="rect">
            <a:avLst/>
          </a:prstGeom>
        </p:spPr>
        <p:txBody>
          <a:bodyPr/>
          <a:lstStyle>
            <a:lvl1pPr defTabSz="292100">
              <a:spcBef>
                <a:spcPts val="1100"/>
              </a:spcBef>
              <a:defRPr sz="3200"/>
            </a:lvl1pPr>
          </a:lstStyle>
          <a:p>
            <a:pPr/>
            <a:r>
              <a:t>why object detection won’t work for our problem (shadow detection)? </a:t>
            </a:r>
          </a:p>
        </p:txBody>
      </p:sp>
      <p:sp>
        <p:nvSpPr>
          <p:cNvPr id="154" name="Using Object Detection, we only get the set of bounding box coordinates. Bounding box doesn’t tell anything about the shape of the detected shadow. This information is not sufficient for any further work to be done regarding the detected shadow (for eg: removal of shadow).…"/>
          <p:cNvSpPr txBox="1"/>
          <p:nvPr>
            <p:ph type="body" sz="half" idx="1"/>
          </p:nvPr>
        </p:nvSpPr>
        <p:spPr>
          <a:xfrm>
            <a:off x="7023100" y="2251217"/>
            <a:ext cx="5397501" cy="6960000"/>
          </a:xfrm>
          <a:prstGeom prst="rect">
            <a:avLst/>
          </a:prstGeom>
        </p:spPr>
        <p:txBody>
          <a:bodyPr/>
          <a:lstStyle/>
          <a:p>
            <a:pPr marL="353568" indent="-353568" defTabSz="508254">
              <a:spcBef>
                <a:spcPts val="1500"/>
              </a:spcBef>
              <a:defRPr sz="2436"/>
            </a:pPr>
            <a:r>
              <a:t>Using Object Detection, we only get the set of bounding box coordinates. Bounding box doesn’t tell anything about the shape of the detected shadow. This information is not sufficient for any further work to be done regarding the detected shadow (for eg: removal of shadow).</a:t>
            </a:r>
          </a:p>
          <a:p>
            <a:pPr marL="353568" indent="-353568" defTabSz="508254">
              <a:spcBef>
                <a:spcPts val="1500"/>
              </a:spcBef>
              <a:defRPr sz="2436"/>
            </a:pPr>
            <a:r>
              <a:t>We need pixel-level accuracy to distinguish between different classes (shadow and non-shadow).</a:t>
            </a:r>
          </a:p>
          <a:p>
            <a:pPr marL="353568" indent="-353568" defTabSz="508254">
              <a:spcBef>
                <a:spcPts val="1500"/>
              </a:spcBef>
              <a:defRPr sz="2436"/>
            </a:pPr>
            <a:r>
              <a:t>Each pixel on the input must correspond to a pixel in the exact same location on the output.</a:t>
            </a:r>
          </a:p>
        </p:txBody>
      </p:sp>
      <p:pic>
        <p:nvPicPr>
          <p:cNvPr id="155" name="001.jpg" descr="001.jpg"/>
          <p:cNvPicPr>
            <a:picLocks noChangeAspect="1"/>
          </p:cNvPicPr>
          <p:nvPr/>
        </p:nvPicPr>
        <p:blipFill>
          <a:blip r:embed="rId3">
            <a:extLst/>
          </a:blip>
          <a:srcRect l="10971" t="0" r="0" b="0"/>
          <a:stretch>
            <a:fillRect/>
          </a:stretch>
        </p:blipFill>
        <p:spPr>
          <a:xfrm>
            <a:off x="-3720" y="-6679"/>
            <a:ext cx="6443076" cy="4848850"/>
          </a:xfrm>
          <a:prstGeom prst="rect">
            <a:avLst/>
          </a:prstGeom>
          <a:ln w="12700">
            <a:miter lim="400000"/>
          </a:ln>
        </p:spPr>
      </p:pic>
      <p:pic>
        <p:nvPicPr>
          <p:cNvPr id="156" name="001.png" descr="001.png"/>
          <p:cNvPicPr>
            <a:picLocks noChangeAspect="0"/>
          </p:cNvPicPr>
          <p:nvPr/>
        </p:nvPicPr>
        <p:blipFill>
          <a:blip r:embed="rId4">
            <a:extLst/>
          </a:blip>
          <a:srcRect l="11191" t="0" r="662" b="0"/>
          <a:stretch>
            <a:fillRect/>
          </a:stretch>
        </p:blipFill>
        <p:spPr>
          <a:xfrm>
            <a:off x="-23959" y="4840185"/>
            <a:ext cx="6461325" cy="4911268"/>
          </a:xfrm>
          <a:prstGeom prst="rect">
            <a:avLst/>
          </a:prstGeom>
          <a:ln w="12700">
            <a:miter lim="400000"/>
          </a:ln>
        </p:spPr>
      </p:pic>
      <p:sp>
        <p:nvSpPr>
          <p:cNvPr id="157" name="Rectangle"/>
          <p:cNvSpPr/>
          <p:nvPr/>
        </p:nvSpPr>
        <p:spPr>
          <a:xfrm>
            <a:off x="673423" y="2655969"/>
            <a:ext cx="2375716" cy="1598524"/>
          </a:xfrm>
          <a:prstGeom prst="rect">
            <a:avLst/>
          </a:prstGeom>
          <a:ln w="38100">
            <a:solidFill>
              <a:srgbClr val="00FF12"/>
            </a:solidFill>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
        <p:nvSpPr>
          <p:cNvPr id="158" name="SHADOW"/>
          <p:cNvSpPr txBox="1"/>
          <p:nvPr/>
        </p:nvSpPr>
        <p:spPr>
          <a:xfrm>
            <a:off x="576032" y="2293799"/>
            <a:ext cx="1085800"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a:solidFill>
                  <a:srgbClr val="00FF14"/>
                </a:solidFill>
                <a:latin typeface="+mn-lt"/>
                <a:ea typeface="+mn-ea"/>
                <a:cs typeface="+mn-cs"/>
                <a:sym typeface="DIN Condensed"/>
              </a:defRPr>
            </a:lvl1pPr>
          </a:lstStyle>
          <a:p>
            <a:pPr/>
            <a:r>
              <a:t>SHADOW</a:t>
            </a:r>
          </a:p>
        </p:txBody>
      </p:sp>
      <p:sp>
        <p:nvSpPr>
          <p:cNvPr id="159" name="OBJECT DETECTION"/>
          <p:cNvSpPr txBox="1"/>
          <p:nvPr/>
        </p:nvSpPr>
        <p:spPr>
          <a:xfrm>
            <a:off x="4169735" y="84210"/>
            <a:ext cx="2230477"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a:solidFill>
                  <a:srgbClr val="00FFF6"/>
                </a:solidFill>
                <a:latin typeface="+mn-lt"/>
                <a:ea typeface="+mn-ea"/>
                <a:cs typeface="+mn-cs"/>
                <a:sym typeface="DIN Condensed"/>
              </a:defRPr>
            </a:lvl1pPr>
          </a:lstStyle>
          <a:p>
            <a:pPr/>
            <a:r>
              <a:t>OBJECT DETECTION</a:t>
            </a:r>
          </a:p>
        </p:txBody>
      </p:sp>
      <p:sp>
        <p:nvSpPr>
          <p:cNvPr id="160" name="SEMANTIC SEGMENTATION"/>
          <p:cNvSpPr txBox="1"/>
          <p:nvPr/>
        </p:nvSpPr>
        <p:spPr>
          <a:xfrm>
            <a:off x="3360329" y="4991290"/>
            <a:ext cx="300497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a:solidFill>
                  <a:srgbClr val="00FFF9"/>
                </a:solidFill>
                <a:latin typeface="+mn-lt"/>
                <a:ea typeface="+mn-ea"/>
                <a:cs typeface="+mn-cs"/>
                <a:sym typeface="DIN Condensed"/>
              </a:defRPr>
            </a:lvl1pPr>
          </a:lstStyle>
          <a:p>
            <a:pPr/>
            <a:r>
              <a:t>SEMANTIC SEGMENTATION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Image" descr="Image"/>
          <p:cNvPicPr>
            <a:picLocks noChangeAspect="1"/>
          </p:cNvPicPr>
          <p:nvPr>
            <p:ph type="pic" idx="13"/>
          </p:nvPr>
        </p:nvPicPr>
        <p:blipFill>
          <a:blip r:embed="rId2">
            <a:extLst/>
          </a:blip>
          <a:srcRect l="194" t="7974" r="116" b="23208"/>
          <a:stretch>
            <a:fillRect/>
          </a:stretch>
        </p:blipFill>
        <p:spPr>
          <a:xfrm>
            <a:off x="0" y="0"/>
            <a:ext cx="13004800" cy="9753600"/>
          </a:xfrm>
          <a:prstGeom prst="rect">
            <a:avLst/>
          </a:prstGeom>
        </p:spPr>
      </p:pic>
      <p:sp>
        <p:nvSpPr>
          <p:cNvPr id="163" name="Rectangle"/>
          <p:cNvSpPr/>
          <p:nvPr>
            <p:ph type="body" idx="14"/>
          </p:nvPr>
        </p:nvSpPr>
        <p:spPr>
          <a:xfrm>
            <a:off x="-1" y="5813729"/>
            <a:ext cx="13004801" cy="2098371"/>
          </a:xfrm>
          <a:prstGeom prst="rect">
            <a:avLst/>
          </a:prstGeom>
        </p:spPr>
        <p:txBody>
          <a:bodyPr/>
          <a:lstStyle/>
          <a:p>
            <a:pPr marL="0" indent="0" algn="ctr">
              <a:spcBef>
                <a:spcPts val="0"/>
              </a:spcBef>
              <a:buSzTx/>
              <a:buFontTx/>
              <a:buNone/>
              <a:defRPr sz="2400">
                <a:latin typeface="DIN Alternate"/>
                <a:ea typeface="DIN Alternate"/>
                <a:cs typeface="DIN Alternate"/>
                <a:sym typeface="DIN Alternate"/>
              </a:defRPr>
            </a:pPr>
          </a:p>
        </p:txBody>
      </p:sp>
      <p:sp>
        <p:nvSpPr>
          <p:cNvPr id="164" name="Line"/>
          <p:cNvSpPr/>
          <p:nvPr>
            <p:ph type="body" idx="15"/>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5" name="U-NET"/>
          <p:cNvSpPr txBox="1"/>
          <p:nvPr>
            <p:ph type="title"/>
          </p:nvPr>
        </p:nvSpPr>
        <p:spPr>
          <a:prstGeom prst="rect">
            <a:avLst/>
          </a:prstGeom>
        </p:spPr>
        <p:txBody>
          <a:bodyPr/>
          <a:lstStyle>
            <a:lvl1pPr algn="l"/>
          </a:lstStyle>
          <a:p>
            <a:pPr/>
            <a:r>
              <a:t>U-NET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8" name="WHY UNET?"/>
          <p:cNvSpPr txBox="1"/>
          <p:nvPr>
            <p:ph type="title"/>
          </p:nvPr>
        </p:nvSpPr>
        <p:spPr>
          <a:prstGeom prst="rect">
            <a:avLst/>
          </a:prstGeom>
        </p:spPr>
        <p:txBody>
          <a:bodyPr/>
          <a:lstStyle>
            <a:lvl1pPr defTabSz="543305">
              <a:spcBef>
                <a:spcPts val="2100"/>
              </a:spcBef>
              <a:defRPr sz="4836"/>
            </a:lvl1pPr>
          </a:lstStyle>
          <a:p>
            <a:pPr/>
            <a:r>
              <a:t>WHY UNET?</a:t>
            </a:r>
          </a:p>
        </p:txBody>
      </p:sp>
      <p:sp>
        <p:nvSpPr>
          <p:cNvPr id="169" name="UNET is really versatile and can be used for any reasonable image masking task.…"/>
          <p:cNvSpPr txBox="1"/>
          <p:nvPr>
            <p:ph type="body" idx="1"/>
          </p:nvPr>
        </p:nvSpPr>
        <p:spPr>
          <a:prstGeom prst="rect">
            <a:avLst/>
          </a:prstGeom>
        </p:spPr>
        <p:txBody>
          <a:bodyPr/>
          <a:lstStyle/>
          <a:p>
            <a:pPr/>
            <a:r>
              <a:t>UNET is really versatile and can be used for any reasonable image masking task. </a:t>
            </a:r>
          </a:p>
          <a:p>
            <a:pPr/>
            <a:r>
              <a:t>Can be easily scaled to have multiple classes.</a:t>
            </a:r>
          </a:p>
          <a:p>
            <a:pPr/>
            <a:r>
              <a:t>This architecture is input image size agnostic since it does not contain fully connected layers. </a:t>
            </a:r>
          </a:p>
          <a:p>
            <a:pPr/>
            <a:r>
              <a:t>This also leads to smaller model weight size (for </a:t>
            </a:r>
            <a:r>
              <a:rPr b="1"/>
              <a:t>512x512 U-NET - ca. 89mb</a:t>
            </a:r>
            <a:r>
              <a:t>).</a:t>
            </a:r>
          </a:p>
          <a:p>
            <a:pPr/>
            <a:r>
              <a:t>No dense layer, so images of different sizes can be used as input (since the only parameters to learn on convolution layers are the kernel, and the size of the kernel is independent from input image’ size).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Line"/>
          <p:cNvSpPr/>
          <p:nvPr>
            <p:ph type="body" idx="13"/>
          </p:nvPr>
        </p:nvSpPr>
        <p:spPr>
          <a:xfrm>
            <a:off x="571499" y="1406809"/>
            <a:ext cx="11861801" cy="1"/>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2" name="u-net architecture:"/>
          <p:cNvSpPr txBox="1"/>
          <p:nvPr>
            <p:ph type="title"/>
          </p:nvPr>
        </p:nvSpPr>
        <p:spPr>
          <a:prstGeom prst="rect">
            <a:avLst/>
          </a:prstGeom>
        </p:spPr>
        <p:txBody>
          <a:bodyPr/>
          <a:lstStyle>
            <a:lvl1pPr defTabSz="543305">
              <a:spcBef>
                <a:spcPts val="2100"/>
              </a:spcBef>
              <a:defRPr sz="4836"/>
            </a:lvl1pPr>
          </a:lstStyle>
          <a:p>
            <a:pPr/>
            <a:r>
              <a:t>u-net architecture:</a:t>
            </a:r>
          </a:p>
        </p:txBody>
      </p:sp>
      <p:pic>
        <p:nvPicPr>
          <p:cNvPr id="173" name="Screen Shot 2019-07-07 at 10.04.12 PM.png" descr="Screen Shot 2019-07-07 at 10.04.12 PM.png"/>
          <p:cNvPicPr>
            <a:picLocks noChangeAspect="1"/>
          </p:cNvPicPr>
          <p:nvPr/>
        </p:nvPicPr>
        <p:blipFill>
          <a:blip r:embed="rId2">
            <a:extLst/>
          </a:blip>
          <a:stretch>
            <a:fillRect/>
          </a:stretch>
        </p:blipFill>
        <p:spPr>
          <a:xfrm>
            <a:off x="710129" y="1727200"/>
            <a:ext cx="11584542" cy="7568417"/>
          </a:xfrm>
          <a:prstGeom prst="rect">
            <a:avLst/>
          </a:prstGeom>
          <a:ln w="50800">
            <a:solidFill>
              <a:schemeClr val="accent1">
                <a:hueOff val="147319"/>
                <a:satOff val="13526"/>
                <a:lumOff val="-23026"/>
              </a:schemeClr>
            </a:solidFill>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Screen Shot 2019-07-07 at 7.36.51 PM.png" descr="Screen Shot 2019-07-07 at 7.36.51 PM.png"/>
          <p:cNvPicPr>
            <a:picLocks noChangeAspect="1"/>
          </p:cNvPicPr>
          <p:nvPr>
            <p:ph type="pic" idx="13"/>
          </p:nvPr>
        </p:nvPicPr>
        <p:blipFill>
          <a:blip r:embed="rId2">
            <a:extLst/>
          </a:blip>
          <a:srcRect l="5143" t="0" r="5143" b="0"/>
          <a:stretch>
            <a:fillRect/>
          </a:stretch>
        </p:blipFill>
        <p:spPr>
          <a:xfrm>
            <a:off x="299442" y="444103"/>
            <a:ext cx="5852542" cy="8865388"/>
          </a:xfrm>
          <a:prstGeom prst="rect">
            <a:avLst/>
          </a:prstGeom>
          <a:ln w="38100">
            <a:solidFill>
              <a:schemeClr val="accent1">
                <a:hueOff val="147319"/>
                <a:satOff val="13526"/>
                <a:lumOff val="-23026"/>
              </a:schemeClr>
            </a:solidFill>
          </a:ln>
        </p:spPr>
      </p:pic>
      <p:sp>
        <p:nvSpPr>
          <p:cNvPr id="176" name="Line"/>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7" name="DOWNSAMPLING PATH:"/>
          <p:cNvSpPr txBox="1"/>
          <p:nvPr>
            <p:ph type="title"/>
          </p:nvPr>
        </p:nvSpPr>
        <p:spPr>
          <a:prstGeom prst="rect">
            <a:avLst/>
          </a:prstGeom>
        </p:spPr>
        <p:txBody>
          <a:bodyPr/>
          <a:lstStyle>
            <a:lvl1pPr defTabSz="543305">
              <a:spcBef>
                <a:spcPts val="2100"/>
              </a:spcBef>
              <a:defRPr sz="4836"/>
            </a:lvl1pPr>
          </a:lstStyle>
          <a:p>
            <a:pPr/>
            <a:r>
              <a:t>DOWNSAMPLING PATH:</a:t>
            </a:r>
          </a:p>
        </p:txBody>
      </p:sp>
      <p:sp>
        <p:nvSpPr>
          <p:cNvPr id="178" name="4 Convolution blocks(2 Conv2D Layers each) each followed by a MaxPooling layer 2×2 with stride 2 for downsampling.…"/>
          <p:cNvSpPr txBox="1"/>
          <p:nvPr>
            <p:ph type="body" sz="half" idx="1"/>
          </p:nvPr>
        </p:nvSpPr>
        <p:spPr>
          <a:prstGeom prst="rect">
            <a:avLst/>
          </a:prstGeom>
        </p:spPr>
        <p:txBody>
          <a:bodyPr/>
          <a:lstStyle/>
          <a:p>
            <a:pPr marL="349504" indent="-349504" defTabSz="502412">
              <a:spcBef>
                <a:spcPts val="1500"/>
              </a:spcBef>
              <a:defRPr sz="2408"/>
            </a:pPr>
            <a:r>
              <a:t>4 Convolution blocks(2 Conv2D Layers each) each followed by a MaxPooling layer 2×2 with stride 2 for downsampling.</a:t>
            </a:r>
          </a:p>
          <a:p>
            <a:pPr marL="349504" indent="-349504" defTabSz="502412">
              <a:spcBef>
                <a:spcPts val="1500"/>
              </a:spcBef>
              <a:defRPr sz="2408"/>
            </a:pPr>
            <a:r>
              <a:t>5th Convolution block without MaxPooling (connection to upsampling path)</a:t>
            </a:r>
          </a:p>
          <a:p>
            <a:pPr marL="349504" indent="-349504" defTabSz="502412">
              <a:spcBef>
                <a:spcPts val="1500"/>
              </a:spcBef>
              <a:defRPr sz="2408"/>
            </a:pPr>
            <a:r>
              <a:t>First Convolution block with 64 filters on each Conv2D Layer.</a:t>
            </a:r>
          </a:p>
          <a:p>
            <a:pPr marL="349504" indent="-349504" defTabSz="502412">
              <a:spcBef>
                <a:spcPts val="1500"/>
              </a:spcBef>
              <a:defRPr sz="2408"/>
            </a:pPr>
            <a:r>
              <a:t>Number of filters doubled with each consecutive convolution block. </a:t>
            </a:r>
          </a:p>
          <a:p>
            <a:pPr marL="349504" indent="-349504" defTabSz="502412">
              <a:spcBef>
                <a:spcPts val="1500"/>
              </a:spcBef>
              <a:defRPr sz="2408"/>
            </a:pPr>
            <a:r>
              <a:t>3×3 Filters, with ReLU activation.</a:t>
            </a:r>
          </a:p>
          <a:p>
            <a:pPr marL="349504" indent="-349504" defTabSz="502412">
              <a:spcBef>
                <a:spcPts val="1500"/>
              </a:spcBef>
              <a:defRPr sz="2408"/>
            </a:pPr>
            <a:r>
              <a:t>Reduced resolution, increased depth(number of layers)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Screen Shot 2019-07-07 at 9.59.20 PM.png" descr="Screen Shot 2019-07-07 at 9.59.20 PM.png"/>
          <p:cNvPicPr>
            <a:picLocks noChangeAspect="1"/>
          </p:cNvPicPr>
          <p:nvPr>
            <p:ph type="pic" idx="13"/>
          </p:nvPr>
        </p:nvPicPr>
        <p:blipFill>
          <a:blip r:embed="rId2">
            <a:extLst/>
          </a:blip>
          <a:srcRect l="6550" t="0" r="6550" b="0"/>
          <a:stretch>
            <a:fillRect/>
          </a:stretch>
        </p:blipFill>
        <p:spPr>
          <a:xfrm>
            <a:off x="6801842" y="444103"/>
            <a:ext cx="5852542" cy="8865388"/>
          </a:xfrm>
          <a:prstGeom prst="rect">
            <a:avLst/>
          </a:prstGeom>
          <a:ln w="38100">
            <a:solidFill>
              <a:schemeClr val="accent1">
                <a:hueOff val="147319"/>
                <a:satOff val="13526"/>
                <a:lumOff val="-23026"/>
              </a:schemeClr>
            </a:solidFill>
          </a:ln>
        </p:spPr>
      </p:pic>
      <p:sp>
        <p:nvSpPr>
          <p:cNvPr id="181" name="Line"/>
          <p:cNvSpPr/>
          <p:nvPr>
            <p:ph type="body" idx="14"/>
          </p:nvPr>
        </p:nvSpPr>
        <p:spPr>
          <a:xfrm>
            <a:off x="527050" y="1574799"/>
            <a:ext cx="5397501" cy="1"/>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2" name="UPSAMPLING PATH:"/>
          <p:cNvSpPr txBox="1"/>
          <p:nvPr>
            <p:ph type="title"/>
          </p:nvPr>
        </p:nvSpPr>
        <p:spPr>
          <a:xfrm>
            <a:off x="527050" y="723899"/>
            <a:ext cx="5397501" cy="723901"/>
          </a:xfrm>
          <a:prstGeom prst="rect">
            <a:avLst/>
          </a:prstGeom>
        </p:spPr>
        <p:txBody>
          <a:bodyPr/>
          <a:lstStyle>
            <a:lvl1pPr defTabSz="543305">
              <a:spcBef>
                <a:spcPts val="2100"/>
              </a:spcBef>
              <a:defRPr sz="4836"/>
            </a:lvl1pPr>
          </a:lstStyle>
          <a:p>
            <a:pPr/>
            <a:r>
              <a:t>UPSAMPLING PATH:</a:t>
            </a:r>
          </a:p>
        </p:txBody>
      </p:sp>
      <p:sp>
        <p:nvSpPr>
          <p:cNvPr id="183" name="Symmetric to the downsampling path.…"/>
          <p:cNvSpPr txBox="1"/>
          <p:nvPr>
            <p:ph type="body" sz="half" idx="1"/>
          </p:nvPr>
        </p:nvSpPr>
        <p:spPr>
          <a:xfrm>
            <a:off x="527050" y="1803399"/>
            <a:ext cx="5397501" cy="7226301"/>
          </a:xfrm>
          <a:prstGeom prst="rect">
            <a:avLst/>
          </a:prstGeom>
        </p:spPr>
        <p:txBody>
          <a:bodyPr/>
          <a:lstStyle/>
          <a:p>
            <a:pPr marL="300736" indent="-300736" defTabSz="432308">
              <a:spcBef>
                <a:spcPts val="1300"/>
              </a:spcBef>
              <a:defRPr sz="2072"/>
            </a:pPr>
            <a:r>
              <a:t>Symmetric to the downsampling path.</a:t>
            </a:r>
          </a:p>
          <a:p>
            <a:pPr marL="300736" indent="-300736" defTabSz="432308">
              <a:spcBef>
                <a:spcPts val="1300"/>
              </a:spcBef>
              <a:defRPr sz="2072"/>
            </a:pPr>
            <a:r>
              <a:t>4 Convolution blocks(2 Conv2D Layers each) each followed by a UpSampling layer(Nearest neighbour algorithm is used for upsampling).</a:t>
            </a:r>
          </a:p>
          <a:p>
            <a:pPr marL="300736" indent="-300736" defTabSz="432308">
              <a:spcBef>
                <a:spcPts val="1300"/>
              </a:spcBef>
              <a:defRPr sz="2072"/>
            </a:pPr>
            <a:r>
              <a:t>Number of filters halved with each consecutive convolution block. </a:t>
            </a:r>
          </a:p>
          <a:p>
            <a:pPr marL="300736" indent="-300736" defTabSz="432308">
              <a:spcBef>
                <a:spcPts val="1300"/>
              </a:spcBef>
              <a:defRPr sz="2072"/>
            </a:pPr>
            <a:r>
              <a:t>3×3 Filters, with ReLU activation.</a:t>
            </a:r>
          </a:p>
          <a:p>
            <a:pPr marL="300736" indent="-300736" defTabSz="432308">
              <a:spcBef>
                <a:spcPts val="1300"/>
              </a:spcBef>
              <a:defRPr sz="2072"/>
            </a:pPr>
            <a:r>
              <a:t>Increased resolution, reduced depth(number of layers)</a:t>
            </a:r>
          </a:p>
          <a:p>
            <a:pPr marL="300736" indent="-300736" defTabSz="432308">
              <a:spcBef>
                <a:spcPts val="1300"/>
              </a:spcBef>
              <a:defRPr sz="2072"/>
            </a:pPr>
            <a:r>
              <a:t>Feature maps from corresponding downsampling layers are concatenated for more precise localization.</a:t>
            </a:r>
          </a:p>
          <a:p>
            <a:pPr marL="300736" indent="-300736" defTabSz="432308">
              <a:spcBef>
                <a:spcPts val="1300"/>
              </a:spcBef>
              <a:defRPr sz="2072"/>
            </a:pPr>
            <a:r>
              <a:t>Final layer is a 1×1 Convolution, used to map each 64 component feature vector to the desired number of classes(in this case shadow and non-shadow).</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